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73" r:id="rId3"/>
    <p:sldId id="257" r:id="rId4"/>
    <p:sldId id="280" r:id="rId5"/>
    <p:sldId id="281" r:id="rId6"/>
    <p:sldId id="282" r:id="rId7"/>
    <p:sldId id="284" r:id="rId8"/>
    <p:sldId id="283" r:id="rId9"/>
    <p:sldId id="290" r:id="rId10"/>
    <p:sldId id="292" r:id="rId11"/>
    <p:sldId id="291" r:id="rId12"/>
    <p:sldId id="294" r:id="rId13"/>
    <p:sldId id="293" r:id="rId14"/>
    <p:sldId id="295" r:id="rId15"/>
    <p:sldId id="296" r:id="rId16"/>
    <p:sldId id="278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009900"/>
    <a:srgbClr val="F4AF83"/>
    <a:srgbClr val="006666"/>
    <a:srgbClr val="0099FF"/>
    <a:srgbClr val="008080"/>
    <a:srgbClr val="0F9F7D"/>
    <a:srgbClr val="008000"/>
    <a:srgbClr val="373545"/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-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68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Hi to all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5FBE0-5C21-4E83-8069-52D09BCDD71E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C5872-5BF2-424D-ADD9-174D7927D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6529248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Hi to all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46DD5-0A30-46AD-B2E1-F25508726044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FBC11-2ED2-450E-A0CC-CEA7380C6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95950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59A3652-50D4-4FDF-8386-41D9AF369814}"/>
              </a:ext>
            </a:extLst>
          </p:cNvPr>
          <p:cNvSpPr txBox="1">
            <a:spLocks/>
          </p:cNvSpPr>
          <p:nvPr userDrawn="1"/>
        </p:nvSpPr>
        <p:spPr>
          <a:xfrm>
            <a:off x="777239" y="6634573"/>
            <a:ext cx="5781822" cy="220979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B31DCAD4-E344-44EC-AB07-C9E97F2AF1A1}"/>
              </a:ext>
            </a:extLst>
          </p:cNvPr>
          <p:cNvSpPr txBox="1">
            <a:spLocks/>
          </p:cNvSpPr>
          <p:nvPr userDrawn="1"/>
        </p:nvSpPr>
        <p:spPr>
          <a:xfrm>
            <a:off x="6559062" y="6634573"/>
            <a:ext cx="5195133" cy="220979"/>
          </a:xfrm>
          <a:prstGeom prst="rect">
            <a:avLst/>
          </a:prstGeom>
          <a:solidFill>
            <a:srgbClr val="00808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22E408-EF1D-4BD0-98E0-8FC4C9B3A82C}"/>
              </a:ext>
            </a:extLst>
          </p:cNvPr>
          <p:cNvSpPr txBox="1">
            <a:spLocks/>
          </p:cNvSpPr>
          <p:nvPr userDrawn="1"/>
        </p:nvSpPr>
        <p:spPr>
          <a:xfrm>
            <a:off x="11754196" y="6637020"/>
            <a:ext cx="437803" cy="220979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7651D7E-4AFA-4EAA-B423-DDD0ED684DAE}"/>
              </a:ext>
            </a:extLst>
          </p:cNvPr>
          <p:cNvSpPr txBox="1">
            <a:spLocks/>
          </p:cNvSpPr>
          <p:nvPr userDrawn="1"/>
        </p:nvSpPr>
        <p:spPr>
          <a:xfrm>
            <a:off x="-1" y="-1"/>
            <a:ext cx="12191999" cy="232759"/>
          </a:xfrm>
          <a:prstGeom prst="rect">
            <a:avLst/>
          </a:prstGeom>
          <a:solidFill>
            <a:srgbClr val="006666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500" b="1" i="1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25449CC-CB33-491F-903E-B38334CA8A09}"/>
              </a:ext>
            </a:extLst>
          </p:cNvPr>
          <p:cNvSpPr txBox="1">
            <a:spLocks/>
          </p:cNvSpPr>
          <p:nvPr userDrawn="1"/>
        </p:nvSpPr>
        <p:spPr>
          <a:xfrm>
            <a:off x="0" y="6634573"/>
            <a:ext cx="777239" cy="22152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73203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" y="232759"/>
            <a:ext cx="12192000" cy="714892"/>
          </a:xfrm>
          <a:prstGeom prst="rect">
            <a:avLst/>
          </a:prstGeom>
          <a:solidFill>
            <a:srgbClr val="FF66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>
            <a:lvl1pPr>
              <a:defRPr b="0" cap="none" spc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505" y="1097279"/>
            <a:ext cx="11779135" cy="5394960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/>
            </a:lvl1pPr>
            <a:lvl2pPr marL="685800" indent="-228600">
              <a:buFont typeface="Wingdings" panose="05000000000000000000" pitchFamily="2" charset="2"/>
              <a:buChar char="q"/>
              <a:defRPr/>
            </a:lvl2pPr>
            <a:lvl3pPr marL="1143000" indent="-228600">
              <a:buFont typeface="Courier New" panose="02070309020205020404" pitchFamily="49" charset="0"/>
              <a:buChar char="o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B998037-E035-4CAB-833F-75CAE5A73D0B}"/>
              </a:ext>
            </a:extLst>
          </p:cNvPr>
          <p:cNvSpPr txBox="1">
            <a:spLocks/>
          </p:cNvSpPr>
          <p:nvPr userDrawn="1"/>
        </p:nvSpPr>
        <p:spPr>
          <a:xfrm>
            <a:off x="1554477" y="6625241"/>
            <a:ext cx="5654039" cy="242596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0" cap="small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Dept. of Computer Science and Engineering (Data Science)</a:t>
            </a:r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C5DB233-EECA-4CB3-99D6-5066ABF08F18}"/>
              </a:ext>
            </a:extLst>
          </p:cNvPr>
          <p:cNvSpPr txBox="1">
            <a:spLocks/>
          </p:cNvSpPr>
          <p:nvPr userDrawn="1"/>
        </p:nvSpPr>
        <p:spPr>
          <a:xfrm>
            <a:off x="7208517" y="6625241"/>
            <a:ext cx="4545678" cy="232759"/>
          </a:xfrm>
          <a:prstGeom prst="rect">
            <a:avLst/>
          </a:prstGeom>
          <a:solidFill>
            <a:srgbClr val="00808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0" cap="small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Srinivasa Ramanujan Institute of Technology</a:t>
            </a:r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B262772-2230-41D2-9B79-2AECA3A31396}"/>
              </a:ext>
            </a:extLst>
          </p:cNvPr>
          <p:cNvSpPr txBox="1">
            <a:spLocks/>
          </p:cNvSpPr>
          <p:nvPr userDrawn="1"/>
        </p:nvSpPr>
        <p:spPr>
          <a:xfrm>
            <a:off x="11754196" y="6641865"/>
            <a:ext cx="437803" cy="216133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DAC095C-C545-42F9-B93D-2B3224753C51}" type="slidenum">
              <a:rPr lang="en-US" sz="1600" b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‹#›</a:t>
            </a:fld>
            <a:endParaRPr lang="en-IN" sz="1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B44364A-DBDE-4F64-9D13-B56BF0C232A3}"/>
              </a:ext>
            </a:extLst>
          </p:cNvPr>
          <p:cNvSpPr txBox="1">
            <a:spLocks/>
          </p:cNvSpPr>
          <p:nvPr userDrawn="1"/>
        </p:nvSpPr>
        <p:spPr>
          <a:xfrm>
            <a:off x="-1" y="0"/>
            <a:ext cx="12191999" cy="232759"/>
          </a:xfrm>
          <a:prstGeom prst="rect">
            <a:avLst/>
          </a:prstGeom>
          <a:solidFill>
            <a:srgbClr val="006666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5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AI-ML Virtual Internship</a:t>
            </a:r>
            <a:endParaRPr lang="en-IN" sz="1500" b="1" i="1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2D5020-7DF7-495B-96CC-4064365630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6200" y="5956065"/>
            <a:ext cx="685800" cy="685800"/>
          </a:xfrm>
          <a:prstGeom prst="rect">
            <a:avLst/>
          </a:prstGeom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1D25D96C-1396-47B4-9E8C-C053C7555307}"/>
              </a:ext>
            </a:extLst>
          </p:cNvPr>
          <p:cNvSpPr txBox="1">
            <a:spLocks/>
          </p:cNvSpPr>
          <p:nvPr userDrawn="1"/>
        </p:nvSpPr>
        <p:spPr>
          <a:xfrm>
            <a:off x="0" y="6625241"/>
            <a:ext cx="1554476" cy="23275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0" cap="small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214G1A3284</a:t>
            </a:r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597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51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q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1"/>
          <p:cNvSpPr txBox="1">
            <a:spLocks/>
          </p:cNvSpPr>
          <p:nvPr/>
        </p:nvSpPr>
        <p:spPr>
          <a:xfrm>
            <a:off x="4282751" y="1795319"/>
            <a:ext cx="3340359" cy="957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300"/>
              </a:spcBef>
            </a:pPr>
            <a:r>
              <a:rPr lang="en-US" sz="2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G.RAMYA SREE</a:t>
            </a:r>
          </a:p>
          <a:p>
            <a:pPr>
              <a:spcBef>
                <a:spcPts val="300"/>
              </a:spcBef>
            </a:pPr>
            <a:r>
              <a:rPr lang="en-US" sz="1200" b="0" dirty="0"/>
              <a:t>Roll No. 214G1A3284</a:t>
            </a:r>
          </a:p>
        </p:txBody>
      </p:sp>
      <p:sp>
        <p:nvSpPr>
          <p:cNvPr id="7" name="Subtitle 11"/>
          <p:cNvSpPr txBox="1">
            <a:spLocks/>
          </p:cNvSpPr>
          <p:nvPr/>
        </p:nvSpPr>
        <p:spPr>
          <a:xfrm>
            <a:off x="1514475" y="4776303"/>
            <a:ext cx="9163049" cy="142718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500"/>
              </a:spcBef>
            </a:pPr>
            <a:r>
              <a:rPr lang="en-US" sz="42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Department of Computer Science and Engineering (Data Science)      </a:t>
            </a:r>
          </a:p>
          <a:p>
            <a:pPr>
              <a:spcBef>
                <a:spcPts val="500"/>
              </a:spcBef>
            </a:pPr>
            <a:r>
              <a:rPr lang="en-US" sz="6500" b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Srinivasa Ramanujan Institute of Technology</a:t>
            </a:r>
          </a:p>
          <a:p>
            <a:pPr>
              <a:spcBef>
                <a:spcPts val="300"/>
              </a:spcBef>
            </a:pPr>
            <a:r>
              <a:rPr lang="en-US" sz="2100" dirty="0">
                <a:effectLst/>
                <a:ea typeface="Times New Roman" panose="02020603050405020304" pitchFamily="18" charset="0"/>
              </a:rPr>
              <a:t>(Affiliated to JNTUA &amp; Approved by AICTE) (Accredited by NAAC with ‘A’ Grade &amp; Accredited by NBA (EEE, ECE &amp; CSE)</a:t>
            </a:r>
            <a:endParaRPr lang="en-US" sz="2100" b="0" dirty="0"/>
          </a:p>
          <a:p>
            <a:pPr>
              <a:spcBef>
                <a:spcPts val="300"/>
              </a:spcBef>
            </a:pPr>
            <a:r>
              <a:rPr lang="en-US" sz="2300" dirty="0" err="1"/>
              <a:t>Rotarypuram</a:t>
            </a:r>
            <a:r>
              <a:rPr lang="en-US" sz="2300" dirty="0"/>
              <a:t> Village, B K </a:t>
            </a:r>
            <a:r>
              <a:rPr lang="en-US" sz="2300" dirty="0" err="1"/>
              <a:t>Samudram</a:t>
            </a:r>
            <a:r>
              <a:rPr lang="en-US" sz="2300" dirty="0"/>
              <a:t> Mandal, </a:t>
            </a:r>
            <a:r>
              <a:rPr lang="en-US" sz="2300" dirty="0" err="1"/>
              <a:t>Ananthapuramu</a:t>
            </a:r>
            <a:r>
              <a:rPr lang="en-US" sz="2300" dirty="0"/>
              <a:t> – 515701.</a:t>
            </a:r>
          </a:p>
          <a:p>
            <a:pPr>
              <a:spcAft>
                <a:spcPts val="100"/>
              </a:spcAft>
            </a:pPr>
            <a:r>
              <a:rPr lang="en-US" sz="2500" dirty="0">
                <a:solidFill>
                  <a:schemeClr val="accent1">
                    <a:lumMod val="50000"/>
                  </a:schemeClr>
                </a:solidFill>
              </a:rPr>
              <a:t>2023 - 2024</a:t>
            </a:r>
            <a:endParaRPr lang="en-US" sz="2500" b="0" dirty="0"/>
          </a:p>
          <a:p>
            <a:endParaRPr lang="en-IN" b="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2213882-6464-4A96-96D5-EA4F95F404DE}"/>
              </a:ext>
            </a:extLst>
          </p:cNvPr>
          <p:cNvSpPr/>
          <p:nvPr/>
        </p:nvSpPr>
        <p:spPr>
          <a:xfrm>
            <a:off x="755009" y="335271"/>
            <a:ext cx="10528183" cy="857864"/>
          </a:xfrm>
          <a:prstGeom prst="roundRect">
            <a:avLst/>
          </a:prstGeom>
          <a:solidFill>
            <a:srgbClr val="FF66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AI-ML Virtual Internship</a:t>
            </a:r>
            <a:endParaRPr lang="en-I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50F0CE-B0FB-48DA-AD7D-E96A1D3BC2A8}"/>
              </a:ext>
            </a:extLst>
          </p:cNvPr>
          <p:cNvSpPr/>
          <p:nvPr/>
        </p:nvSpPr>
        <p:spPr>
          <a:xfrm>
            <a:off x="2714840" y="1261696"/>
            <a:ext cx="6762303" cy="338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500"/>
              </a:spcBef>
              <a:spcAft>
                <a:spcPts val="500"/>
              </a:spcAft>
            </a:pPr>
            <a:r>
              <a:rPr lang="en-IN" sz="1600" i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by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CA60F-9532-4FDC-90D1-528E33CD3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4154" y="2674613"/>
            <a:ext cx="1843673" cy="181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500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F724F-525B-1D41-ED71-D900E58F4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Cont..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8C865-77A0-CF35-C217-7D00A7082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1.Top App Bar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Description: The top app bar, also known as the toolbar, is a horizontal bar at the top of the screen that usually contains the app’s title, navigation elements, and actions such as search or settings.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Usage: It's used to provide quick access to key functionalities like navigation drawers or to display the title of the current screen.</a:t>
            </a:r>
          </a:p>
          <a:p>
            <a:pPr marL="0" indent="0">
              <a:buNone/>
            </a:pPr>
            <a:r>
              <a:rPr lang="en-US" b="1" dirty="0"/>
              <a:t>2.Object Marker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Description: An object marker is an icon or visual indicator that highlights or marks specific objects or elements in a UI.</a:t>
            </a:r>
          </a:p>
          <a:p>
            <a:pPr marL="0" indent="0">
              <a:buNone/>
            </a:pPr>
            <a:r>
              <a:rPr lang="en-US" dirty="0"/>
              <a:t>Usage: Often used in lists or grids to signify status, priority, or some other attribute of an item.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0438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876A1-A3F0-7A70-CB2D-953B22188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57CEC-3C89-5391-06C4-1EC0694C9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3.Tooltip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Description: A tooltip is a small, informative text box that appears when a user hovers over or focuses on an element, providing additional information about the element.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Usage: It helps to provide users with contextual information or guidance without cluttering the </a:t>
            </a:r>
          </a:p>
          <a:p>
            <a:pPr marL="0" indent="0">
              <a:buNone/>
            </a:pPr>
            <a:r>
              <a:rPr lang="en-US" dirty="0"/>
              <a:t>4.</a:t>
            </a:r>
            <a:r>
              <a:rPr lang="en-US" b="1" dirty="0"/>
              <a:t>UI.Cards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Description: Cards are UI containers that group related content and actions about a single subject. They often include images, text, and links.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Usage: Cards are commonly used to display information in a concise, digestible format, such as in a news feed or product listings.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2977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E8FAA-07A1-CD21-D46F-7B24E5E3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34F91-29EE-5E52-D1B1-4073009EF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5.Detected Image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Description: This typically refers to an image that has been analyzed or identified by an AI model (e.g., object detection, face recognition).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Usage: In UI, it could be used to display the results of an image processing task, such as highlighting detected objects within an image.</a:t>
            </a:r>
          </a:p>
          <a:p>
            <a:pPr marL="0" indent="0">
              <a:buNone/>
            </a:pPr>
            <a:r>
              <a:rPr lang="en-US" b="1" dirty="0"/>
              <a:t>6.Modal Bottom Sheet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Description: A modal bottom sheet is a UI element that slides up from the bottom of the screen, usually covering part of the screen. It presents users with additional options or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Usage: It is used for supplementary content that doesn’t require a full screen, such as actions related to a specific item or additional details.</a:t>
            </a:r>
          </a:p>
        </p:txBody>
      </p:sp>
    </p:spTree>
    <p:extLst>
      <p:ext uri="{BB962C8B-B14F-4D97-AF65-F5344CB8AC3E}">
        <p14:creationId xmlns:p14="http://schemas.microsoft.com/office/powerpoint/2010/main" val="1224195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5160C-4204-98B8-34A2-A9C89942C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Time Applications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01DF3-141B-6BCA-911D-1EF712685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29" y="1135780"/>
            <a:ext cx="11726196" cy="5394960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Healthcare</a:t>
            </a:r>
          </a:p>
          <a:p>
            <a:r>
              <a:rPr lang="en-US" sz="2400" dirty="0"/>
              <a:t>Finance</a:t>
            </a:r>
          </a:p>
          <a:p>
            <a:r>
              <a:rPr lang="en-US" sz="2400" dirty="0"/>
              <a:t>Transportation</a:t>
            </a:r>
          </a:p>
          <a:p>
            <a:r>
              <a:rPr lang="en-US" sz="2400" dirty="0"/>
              <a:t>Telecommunications</a:t>
            </a:r>
          </a:p>
          <a:p>
            <a:r>
              <a:rPr lang="en-US" sz="2400" dirty="0"/>
              <a:t>Gaming</a:t>
            </a:r>
          </a:p>
          <a:p>
            <a:r>
              <a:rPr lang="en-US" sz="2400" dirty="0"/>
              <a:t>Manufacturing</a:t>
            </a:r>
          </a:p>
          <a:p>
            <a:r>
              <a:rPr lang="en-US" sz="2400" dirty="0"/>
              <a:t>Smart Cities</a:t>
            </a:r>
          </a:p>
          <a:p>
            <a:r>
              <a:rPr lang="en-US" sz="2400" dirty="0"/>
              <a:t>E-commerce</a:t>
            </a:r>
          </a:p>
          <a:p>
            <a:r>
              <a:rPr lang="en-US" sz="2400" dirty="0"/>
              <a:t>Logistics and Supply Chain</a:t>
            </a:r>
          </a:p>
          <a:p>
            <a:r>
              <a:rPr lang="en-US" sz="2400" dirty="0"/>
              <a:t>Energy</a:t>
            </a: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49437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B7769-7D42-533C-ABDB-8F1294C0F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E6785-2DC2-F78F-B61C-DC6B1F78A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Understanding of AI-ML Architecture &amp; its benefits.</a:t>
            </a:r>
          </a:p>
          <a:p>
            <a:r>
              <a:rPr lang="en-IN" dirty="0"/>
              <a:t>Easily understandable about the AI-ML .</a:t>
            </a:r>
            <a:endParaRPr lang="en-US" dirty="0"/>
          </a:p>
          <a:p>
            <a:r>
              <a:rPr lang="en-IN" dirty="0"/>
              <a:t>It’s applications in real time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2546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8F6AD-697D-7D02-D8DE-C3188CF4F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Link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FEA460-DE88-ABD2-3877-9E5B95B10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38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53613" y="2375670"/>
            <a:ext cx="6920484" cy="15951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9600" i="1" dirty="0">
                <a:ln w="0"/>
                <a:solidFill>
                  <a:srgbClr val="FF66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Any Queries?</a:t>
            </a:r>
            <a:endParaRPr lang="en-IN" sz="9600" dirty="0">
              <a:ln w="0"/>
              <a:solidFill>
                <a:srgbClr val="FF66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13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53613" y="2375670"/>
            <a:ext cx="6603859" cy="15951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9600" i="1" dirty="0">
                <a:ln w="0"/>
                <a:solidFill>
                  <a:srgbClr val="FF66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Thank You!!!</a:t>
            </a:r>
            <a:endParaRPr lang="en-IN" sz="9600" dirty="0">
              <a:ln w="0"/>
              <a:solidFill>
                <a:srgbClr val="FF66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96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92D7B-CF16-46D8-8243-8661747A4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CA917-AD8E-4861-804D-4A5A6A205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61963" indent="-461963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dirty="0"/>
              <a:t>Course Objective</a:t>
            </a:r>
          </a:p>
          <a:p>
            <a:pPr marL="461963" indent="-461963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dirty="0"/>
              <a:t>Introduction</a:t>
            </a:r>
          </a:p>
          <a:p>
            <a:pPr marL="461963" indent="-461963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dirty="0"/>
              <a:t>Technology</a:t>
            </a:r>
          </a:p>
          <a:p>
            <a:pPr marL="461963" indent="-461963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dirty="0"/>
              <a:t>Applications</a:t>
            </a:r>
          </a:p>
          <a:p>
            <a:pPr marL="461963" indent="-461963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dirty="0"/>
              <a:t>Modules</a:t>
            </a:r>
          </a:p>
          <a:p>
            <a:pPr marL="461963" indent="-461963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dirty="0"/>
              <a:t>Real Time applications</a:t>
            </a:r>
          </a:p>
          <a:p>
            <a:pPr marL="461963" indent="-461963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dirty="0"/>
              <a:t>Learning outcomes</a:t>
            </a:r>
          </a:p>
          <a:p>
            <a:pPr marL="461963" indent="-461963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dirty="0"/>
              <a:t>GitHub Link</a:t>
            </a:r>
          </a:p>
          <a:p>
            <a:pPr marL="461963" indent="-461963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dirty="0"/>
              <a:t>Queries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209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</a:t>
            </a: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3944A0-0FCB-46FB-9E73-72A37CA2B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505" y="1097279"/>
            <a:ext cx="11779135" cy="5394960"/>
          </a:xfrm>
        </p:spPr>
        <p:txBody>
          <a:bodyPr>
            <a:noAutofit/>
          </a:bodyPr>
          <a:lstStyle/>
          <a:p>
            <a:pPr marL="457200" indent="-457200"/>
            <a:endParaRPr lang="en-US" sz="2400" b="1" dirty="0"/>
          </a:p>
          <a:p>
            <a:pPr marL="457200" indent="-457200"/>
            <a:r>
              <a:rPr lang="en-US" sz="2400" b="1" dirty="0"/>
              <a:t>Develop hands-on experience with AI and ML tools by implementing and evaluating algorithms on real-world datasets.</a:t>
            </a:r>
          </a:p>
          <a:p>
            <a:pPr marL="457200" indent="-457200"/>
            <a:r>
              <a:rPr lang="en-US" sz="2400" b="1" dirty="0"/>
              <a:t>Enhance understanding of key AI/ML concepts through learning data preprocessing, model building, and advanced techniques such as neural networks and NLP.</a:t>
            </a:r>
          </a:p>
        </p:txBody>
      </p:sp>
    </p:spTree>
    <p:extLst>
      <p:ext uri="{BB962C8B-B14F-4D97-AF65-F5344CB8AC3E}">
        <p14:creationId xmlns:p14="http://schemas.microsoft.com/office/powerpoint/2010/main" val="1751120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F14D3-C61E-9DF7-C631-836B22925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47109-7C51-0408-026E-53ED33874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Machine Learning(ML) :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400" dirty="0"/>
              <a:t>Artificial intelligence (AI) and machine learning (ML) are related computer science fields that focus on creating software that can analyze, interpret, and understand data in complex ways</a:t>
            </a:r>
          </a:p>
          <a:p>
            <a:r>
              <a:rPr lang="en-US" sz="2400" dirty="0"/>
              <a:t> AI-ML empowers organizations to build sophisticated applications with increased flexibility, </a:t>
            </a:r>
          </a:p>
          <a:p>
            <a:pPr marL="0" indent="0">
              <a:buNone/>
            </a:pPr>
            <a:r>
              <a:rPr lang="en-US" sz="2400" dirty="0"/>
              <a:t>scalability, and reliability. </a:t>
            </a:r>
          </a:p>
          <a:p>
            <a:r>
              <a:rPr lang="en-US" sz="2400" dirty="0"/>
              <a:t> AI/ML solutions are suited for complex tasks that </a:t>
            </a:r>
          </a:p>
          <a:p>
            <a:pPr marL="0" indent="0">
              <a:buNone/>
            </a:pPr>
            <a:r>
              <a:rPr lang="en-US" sz="2400" dirty="0"/>
              <a:t>generally involve precise outcomes based on learned</a:t>
            </a:r>
          </a:p>
          <a:p>
            <a:pPr marL="0" indent="0">
              <a:buNone/>
            </a:pPr>
            <a:r>
              <a:rPr lang="en-US" sz="2400" dirty="0"/>
              <a:t> knowledge.</a:t>
            </a: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B7F11C-C2CB-106F-DEA8-B4FEE43F0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270" y="3588026"/>
            <a:ext cx="4605130" cy="290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512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AE83-88B2-2C6F-3AC3-9CB67321D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95B68-BC67-BB51-0208-6918C423C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b="1" dirty="0"/>
              <a:t>TensorFlow</a:t>
            </a:r>
            <a:r>
              <a:rPr lang="en-US" sz="2400" dirty="0"/>
              <a:t>: An open-source machine learning framework used for building and training deep learning models. It offers flexibility and a comprehensive ecosystem of tools and libraries.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dirty="0" err="1"/>
              <a:t>PyTorch</a:t>
            </a:r>
            <a:r>
              <a:rPr lang="en-US" sz="2400" dirty="0"/>
              <a:t>: Another popular open-source machine learning library that provides dynamic computational graphs and is widely used for deep learning research and applications.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dirty="0" err="1"/>
              <a:t>Keras</a:t>
            </a:r>
            <a:r>
              <a:rPr lang="en-US" sz="2400" dirty="0"/>
              <a:t>: A high-level neural networks API, written in Python, and capable of running on top of TensorFlow, CNTK, or Theano. It's designed to enable fast experimentation with deep neural networks.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dirty="0"/>
              <a:t>Spark </a:t>
            </a:r>
            <a:r>
              <a:rPr lang="en-US" sz="2400" b="1" dirty="0" err="1"/>
              <a:t>MLlib</a:t>
            </a:r>
            <a:r>
              <a:rPr lang="en-US" sz="2400" dirty="0"/>
              <a:t>: A scalable machine learning library in Apache Spark, offering various machine learning algorithms, utilities, and data processing tools.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 </a:t>
            </a:r>
            <a:r>
              <a:rPr lang="en-US" sz="2400" b="1" dirty="0"/>
              <a:t>OpenAI GPT</a:t>
            </a:r>
            <a:r>
              <a:rPr lang="en-US" sz="2400" dirty="0"/>
              <a:t>: A family of AI models designed for natural language processing tasks, including text generation, translation, summarization, and more.</a:t>
            </a:r>
          </a:p>
          <a:p>
            <a:pPr marL="0" indent="0">
              <a:lnSpc>
                <a:spcPct val="100000"/>
              </a:lnSpc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606215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3991-72F5-3E42-43CE-BE4CF59C4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D2E79-D234-B886-638B-6AA36DC00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AI-ML offers a broad range of applications across various industries due to its scalable, reliable, and flexible services. Here are some key applications:</a:t>
            </a:r>
            <a:endParaRPr lang="en-US" sz="2400" b="1" dirty="0"/>
          </a:p>
          <a:p>
            <a:pPr>
              <a:lnSpc>
                <a:spcPct val="100000"/>
              </a:lnSpc>
            </a:pPr>
            <a:r>
              <a:rPr lang="en-US" sz="2400" b="1" dirty="0"/>
              <a:t>Google Cloud </a:t>
            </a:r>
            <a:r>
              <a:rPr lang="en-US" sz="2400" b="1" dirty="0" err="1"/>
              <a:t>DataPrep</a:t>
            </a:r>
            <a:r>
              <a:rPr lang="en-US" sz="2400" dirty="0"/>
              <a:t>: A data preparation tool for exploring, cleaning, and preparing structured and unstructured data.</a:t>
            </a:r>
          </a:p>
          <a:p>
            <a:pPr>
              <a:lnSpc>
                <a:spcPct val="100000"/>
              </a:lnSpc>
            </a:pPr>
            <a:r>
              <a:rPr lang="en-US" sz="2400" b="1" dirty="0"/>
              <a:t>Pre-trained Models and </a:t>
            </a:r>
            <a:r>
              <a:rPr lang="en-US" sz="2400" b="1" dirty="0" err="1"/>
              <a:t>APIs</a:t>
            </a:r>
            <a:r>
              <a:rPr lang="en-US" sz="2400" dirty="0" err="1"/>
              <a:t>:Microsoft</a:t>
            </a:r>
            <a:r>
              <a:rPr lang="en-US" sz="2400" dirty="0"/>
              <a:t> Azure Cognitive Services: A collection of APIs for adding AI capabilities to applications, including vision, speech, language, and decision-making</a:t>
            </a:r>
          </a:p>
          <a:p>
            <a:pPr>
              <a:lnSpc>
                <a:spcPct val="100000"/>
              </a:lnSpc>
            </a:pPr>
            <a:r>
              <a:rPr lang="en-US" sz="2400" b="1" dirty="0"/>
              <a:t>Google Cloud Speech-to-Text: </a:t>
            </a:r>
            <a:r>
              <a:rPr lang="en-US" sz="2400" dirty="0"/>
              <a:t>Converts audio to text by applying powerful neural network models</a:t>
            </a:r>
            <a:r>
              <a:rPr lang="en-US" sz="2400" b="1" dirty="0"/>
              <a:t>. </a:t>
            </a:r>
          </a:p>
          <a:p>
            <a:pPr>
              <a:lnSpc>
                <a:spcPct val="100000"/>
              </a:lnSpc>
            </a:pPr>
            <a:r>
              <a:rPr lang="en-US" sz="2400" b="1" dirty="0"/>
              <a:t>Google AI Explainable AI</a:t>
            </a:r>
            <a:r>
              <a:rPr lang="en-US" sz="2400" dirty="0"/>
              <a:t>: Tools for understanding and interpreting the predictions made by machine learning models.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720615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B7E35-2BA7-7F1D-51BA-5E3A6F95D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8D6620-69C3-3037-CF27-A59607134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/>
              <a:t>AI-ML Architecture :</a:t>
            </a:r>
          </a:p>
          <a:p>
            <a:pPr marL="0" indent="0">
              <a:buNone/>
            </a:pPr>
            <a:endParaRPr lang="en-US" sz="2800" b="1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0" i="0" dirty="0">
                <a:effectLst/>
              </a:rPr>
              <a:t>AI-ML (Artificial Intelligence and Machine</a:t>
            </a: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Learning) architecture is the conceptual </a:t>
            </a: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structure that defines how AI and ML </a:t>
            </a: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systems are built, organized, and operate. </a:t>
            </a: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The architecture involves multiple layers </a:t>
            </a: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and components, each serving a specific purpose,</a:t>
            </a:r>
          </a:p>
          <a:p>
            <a:pPr marL="0" indent="0">
              <a:buNone/>
            </a:pPr>
            <a:r>
              <a:rPr lang="en-US" sz="2400" b="0" i="0" dirty="0">
                <a:effectLst/>
              </a:rPr>
              <a:t> from data collection to model deployment.</a:t>
            </a:r>
            <a:endParaRPr lang="en-US" sz="2400" b="1" dirty="0"/>
          </a:p>
          <a:p>
            <a:pPr marL="0" indent="0">
              <a:buNone/>
            </a:pPr>
            <a:endParaRPr lang="en-US" sz="2800" b="1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Content Placeholder 3" descr="Cloud Computing Architecture">
            <a:extLst>
              <a:ext uri="{FF2B5EF4-FFF2-40B4-BE49-F238E27FC236}">
                <a16:creationId xmlns:a16="http://schemas.microsoft.com/office/drawing/2014/main" id="{CE9DE3EB-91EC-4DF9-AF5C-957DBD8F5E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53"/>
          <a:stretch/>
        </p:blipFill>
        <p:spPr bwMode="auto">
          <a:xfrm>
            <a:off x="6474544" y="1266245"/>
            <a:ext cx="5859813" cy="4729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955EA9-CDDE-79B8-6D3A-E08D1C87D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759" y="1266245"/>
            <a:ext cx="5501642" cy="472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618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F1B5B-8A77-7A99-0133-A625FADAD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Object detection: static image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6F83D-06DF-9A90-8626-CF5FA48FE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dirty="0"/>
              <a:t>Using machine learning, objects can be detected from a provided image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Static image object detection features uses existing Material Design components and new elements specific to interacting with an </a:t>
            </a:r>
            <a:r>
              <a:rPr lang="en-US" sz="2400" dirty="0" err="1"/>
              <a:t>imageg</a:t>
            </a:r>
            <a:r>
              <a:rPr lang="en-US" sz="2400" dirty="0"/>
              <a:t> efficiency, scalability, and flexibility in resource usage.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 Static image detection using AI-ML involves using machine learning models to analyze and interpret images. The process generally involves several key steps, from data collection to model deployment.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	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608106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63EDD-43D2-A589-E62C-A15DB087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AI-ML Formation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9A9F49-08B6-6C75-CDD1-64AD6D431E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6459" y="1126780"/>
            <a:ext cx="3035200" cy="53959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56A7B2-7BE6-1192-6647-BB0B136C5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684" y="1126779"/>
            <a:ext cx="3857625" cy="52990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F8639B4-DD14-17D5-8558-9DA5EB5121C9}"/>
              </a:ext>
            </a:extLst>
          </p:cNvPr>
          <p:cNvSpPr txBox="1"/>
          <p:nvPr/>
        </p:nvSpPr>
        <p:spPr>
          <a:xfrm>
            <a:off x="8000999" y="1776731"/>
            <a:ext cx="406908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616161"/>
                </a:solidFill>
                <a:effectLst/>
                <a:latin typeface="Roboto" panose="02000000000000000000" pitchFamily="2" charset="0"/>
              </a:rPr>
              <a:t>Key elements across the stages of a </a:t>
            </a:r>
          </a:p>
          <a:p>
            <a:r>
              <a:rPr lang="en-US" b="0" i="0" dirty="0">
                <a:solidFill>
                  <a:srgbClr val="616161"/>
                </a:solidFill>
                <a:effectLst/>
                <a:latin typeface="Roboto" panose="02000000000000000000" pitchFamily="2" charset="0"/>
              </a:rPr>
              <a:t>static image visual search experience:</a:t>
            </a:r>
            <a:br>
              <a:rPr lang="en-US" dirty="0"/>
            </a:br>
            <a:r>
              <a:rPr lang="en-US" b="0" i="0" dirty="0">
                <a:solidFill>
                  <a:srgbClr val="616161"/>
                </a:solidFill>
                <a:effectLst/>
                <a:latin typeface="Roboto" panose="02000000000000000000" pitchFamily="2" charset="0"/>
              </a:rPr>
              <a:t>1. Top app bar</a:t>
            </a:r>
            <a:br>
              <a:rPr lang="en-US" dirty="0"/>
            </a:br>
            <a:r>
              <a:rPr lang="en-US" b="0" i="0" dirty="0">
                <a:solidFill>
                  <a:srgbClr val="616161"/>
                </a:solidFill>
                <a:effectLst/>
                <a:latin typeface="Roboto" panose="02000000000000000000" pitchFamily="2" charset="0"/>
              </a:rPr>
              <a:t>2. Object marker</a:t>
            </a:r>
            <a:br>
              <a:rPr lang="en-US" dirty="0"/>
            </a:br>
            <a:r>
              <a:rPr lang="en-US" b="0" i="0" dirty="0">
                <a:solidFill>
                  <a:srgbClr val="616161"/>
                </a:solidFill>
                <a:effectLst/>
                <a:latin typeface="Roboto" panose="02000000000000000000" pitchFamily="2" charset="0"/>
              </a:rPr>
              <a:t>3. Tooltip</a:t>
            </a:r>
            <a:br>
              <a:rPr lang="en-US" dirty="0"/>
            </a:br>
            <a:r>
              <a:rPr lang="en-US" b="0" i="0" dirty="0">
                <a:solidFill>
                  <a:srgbClr val="616161"/>
                </a:solidFill>
                <a:effectLst/>
                <a:latin typeface="Roboto" panose="02000000000000000000" pitchFamily="2" charset="0"/>
              </a:rPr>
              <a:t>4. Cards</a:t>
            </a:r>
            <a:br>
              <a:rPr lang="en-US" dirty="0"/>
            </a:br>
            <a:r>
              <a:rPr lang="en-US" b="0" i="0" dirty="0">
                <a:solidFill>
                  <a:srgbClr val="616161"/>
                </a:solidFill>
                <a:effectLst/>
                <a:latin typeface="Roboto" panose="02000000000000000000" pitchFamily="2" charset="0"/>
              </a:rPr>
              <a:t>5. Detected image</a:t>
            </a:r>
            <a:br>
              <a:rPr lang="en-US" dirty="0"/>
            </a:br>
            <a:r>
              <a:rPr lang="en-US" b="0" i="0" dirty="0">
                <a:solidFill>
                  <a:srgbClr val="616161"/>
                </a:solidFill>
                <a:effectLst/>
                <a:latin typeface="Roboto" panose="02000000000000000000" pitchFamily="2" charset="0"/>
              </a:rPr>
              <a:t>6. Modal bottom sheet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9949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8888</TotalTime>
  <Words>1056</Words>
  <Application>Microsoft Office PowerPoint</Application>
  <PresentationFormat>Widescreen</PresentationFormat>
  <Paragraphs>103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Courier New</vt:lpstr>
      <vt:lpstr>Roboto</vt:lpstr>
      <vt:lpstr>Times New Roman</vt:lpstr>
      <vt:lpstr>Wingdings</vt:lpstr>
      <vt:lpstr>Custom Design</vt:lpstr>
      <vt:lpstr>PowerPoint Presentation</vt:lpstr>
      <vt:lpstr>Contents</vt:lpstr>
      <vt:lpstr>Course Objective</vt:lpstr>
      <vt:lpstr>Introduction</vt:lpstr>
      <vt:lpstr>Technologies</vt:lpstr>
      <vt:lpstr>Applications</vt:lpstr>
      <vt:lpstr>Modules</vt:lpstr>
      <vt:lpstr>Object detection: static image</vt:lpstr>
      <vt:lpstr>AI-ML Formation</vt:lpstr>
      <vt:lpstr>Cont..</vt:lpstr>
      <vt:lpstr>Cont…</vt:lpstr>
      <vt:lpstr>Cont…</vt:lpstr>
      <vt:lpstr>Real Time Applications</vt:lpstr>
      <vt:lpstr>Learning Outcomes</vt:lpstr>
      <vt:lpstr>GitHub Link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venkatesh k</dc:creator>
  <cp:lastModifiedBy>Ramya sree</cp:lastModifiedBy>
  <cp:revision>122</cp:revision>
  <dcterms:created xsi:type="dcterms:W3CDTF">2019-06-11T05:35:51Z</dcterms:created>
  <dcterms:modified xsi:type="dcterms:W3CDTF">2024-08-29T10:02:29Z</dcterms:modified>
</cp:coreProperties>
</file>

<file path=docProps/thumbnail.jpeg>
</file>